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9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7" r:id="rId12"/>
    <p:sldId id="268" r:id="rId13"/>
    <p:sldId id="269" r:id="rId14"/>
    <p:sldId id="271" r:id="rId15"/>
    <p:sldId id="272" r:id="rId16"/>
    <p:sldId id="293" r:id="rId17"/>
    <p:sldId id="292" r:id="rId18"/>
    <p:sldId id="270" r:id="rId19"/>
    <p:sldId id="287" r:id="rId20"/>
    <p:sldId id="273" r:id="rId21"/>
    <p:sldId id="274" r:id="rId22"/>
    <p:sldId id="275" r:id="rId23"/>
    <p:sldId id="276" r:id="rId24"/>
    <p:sldId id="277" r:id="rId25"/>
    <p:sldId id="278" r:id="rId26"/>
    <p:sldId id="344" r:id="rId27"/>
    <p:sldId id="359" r:id="rId28"/>
    <p:sldId id="360" r:id="rId29"/>
    <p:sldId id="279" r:id="rId30"/>
    <p:sldId id="280" r:id="rId31"/>
    <p:sldId id="338" r:id="rId32"/>
    <p:sldId id="339" r:id="rId33"/>
    <p:sldId id="361" r:id="rId34"/>
    <p:sldId id="362" r:id="rId35"/>
    <p:sldId id="363" r:id="rId36"/>
    <p:sldId id="281" r:id="rId37"/>
    <p:sldId id="282" r:id="rId38"/>
    <p:sldId id="283" r:id="rId39"/>
    <p:sldId id="285" r:id="rId40"/>
    <p:sldId id="284" r:id="rId41"/>
    <p:sldId id="364" r:id="rId42"/>
    <p:sldId id="341" r:id="rId43"/>
    <p:sldId id="342" r:id="rId44"/>
    <p:sldId id="343" r:id="rId45"/>
    <p:sldId id="367" r:id="rId46"/>
    <p:sldId id="368" r:id="rId47"/>
    <p:sldId id="37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projects.mmi.mcgill.ca/braintumor/section1/subsection3/Default_files/image004.gif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in.pinterest.com/pin/25705709121067555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Cerebro spinal fluid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Reshmy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K.R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Dept. of Physiology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Properties &amp; Composition of CSF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Clear , colourless ,transparent fluid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Volume = </a:t>
            </a:r>
            <a:r>
              <a:rPr lang="en-US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150 ml,</a:t>
            </a:r>
            <a:r>
              <a:rPr 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(100 &amp; 200ml)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Rate of production =550 ml/d, </a:t>
            </a:r>
            <a:r>
              <a:rPr lang="en-US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0.3 ml/mt)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so it turns </a:t>
            </a:r>
            <a:r>
              <a:rPr lang="en-US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3.7 times/day.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specific gravity -1.005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Reaction-</a:t>
            </a:r>
            <a:r>
              <a:rPr lang="en-US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Alkaline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water -99.13%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solids-0.8%</a:t>
            </a: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285875" y="1825625"/>
          <a:ext cx="10067925" cy="446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/>
                <a:gridCol w="3355975"/>
                <a:gridCol w="3355975"/>
              </a:tblGrid>
              <a:tr h="528320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Plasma</a:t>
                      </a:r>
                      <a:endParaRPr lang="en-US" dirty="0"/>
                    </a:p>
                  </a:txBody>
                  <a:tcPr/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en-US" dirty="0" smtClean="0"/>
                        <a:t>Na+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en-US" dirty="0" smtClean="0"/>
                        <a:t>K+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</a:tr>
              <a:tr h="527685">
                <a:tc>
                  <a:txBody>
                    <a:bodyPr/>
                    <a:lstStyle/>
                    <a:p>
                      <a:r>
                        <a:rPr lang="en-US" dirty="0" smtClean="0"/>
                        <a:t>HCO3-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24.8</a:t>
                      </a:r>
                      <a:endParaRPr lang="en-US" dirty="0"/>
                    </a:p>
                  </a:txBody>
                  <a:tcPr/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en-US" dirty="0" smtClean="0"/>
                        <a:t>PCO2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39.5</a:t>
                      </a:r>
                      <a:endParaRPr lang="en-US" dirty="0"/>
                    </a:p>
                  </a:txBody>
                  <a:tcPr/>
                </a:tc>
              </a:tr>
              <a:tr h="521335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</a:tr>
              <a:tr h="130238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Osmolality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289</a:t>
                      </a:r>
                    </a:p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289</a:t>
                      </a:r>
                    </a:p>
                    <a:p>
                      <a:r>
                        <a:rPr lang="en-US" dirty="0" smtClean="0"/>
                        <a:t>100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Organic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Proteins </a:t>
            </a:r>
          </a:p>
          <a:p>
            <a:r>
              <a:rPr lang="en-US" dirty="0" err="1">
                <a:sym typeface="+mn-ea"/>
              </a:rPr>
              <a:t>Aminoacids</a:t>
            </a:r>
            <a:endParaRPr lang="en-US" dirty="0">
              <a:sym typeface="+mn-ea"/>
            </a:endParaRPr>
          </a:p>
          <a:p>
            <a:r>
              <a:rPr lang="en-US" dirty="0">
                <a:sym typeface="+mn-ea"/>
              </a:rPr>
              <a:t>S</a:t>
            </a:r>
            <a:r>
              <a:rPr lang="en-US" dirty="0" smtClean="0">
                <a:sym typeface="+mn-ea"/>
              </a:rPr>
              <a:t>ugar  </a:t>
            </a:r>
            <a:endParaRPr lang="en-US" dirty="0">
              <a:sym typeface="+mn-ea"/>
            </a:endParaRPr>
          </a:p>
          <a:p>
            <a:r>
              <a:rPr lang="en-US" dirty="0">
                <a:sym typeface="+mn-ea"/>
              </a:rPr>
              <a:t>C</a:t>
            </a:r>
            <a:r>
              <a:rPr lang="en-US" dirty="0" smtClean="0">
                <a:sym typeface="+mn-ea"/>
              </a:rPr>
              <a:t>holesterol</a:t>
            </a:r>
            <a:endParaRPr lang="en-US" dirty="0">
              <a:sym typeface="+mn-ea"/>
            </a:endParaRPr>
          </a:p>
          <a:p>
            <a:r>
              <a:rPr lang="en-US" dirty="0">
                <a:sym typeface="+mn-ea"/>
              </a:rPr>
              <a:t>U</a:t>
            </a:r>
            <a:r>
              <a:rPr lang="en-US" dirty="0" smtClean="0">
                <a:sym typeface="+mn-ea"/>
              </a:rPr>
              <a:t>rea </a:t>
            </a:r>
            <a:endParaRPr lang="en-US" dirty="0">
              <a:sym typeface="+mn-ea"/>
            </a:endParaRPr>
          </a:p>
          <a:p>
            <a:r>
              <a:rPr lang="en-US" dirty="0">
                <a:sym typeface="+mn-ea"/>
              </a:rPr>
              <a:t>U</a:t>
            </a:r>
            <a:r>
              <a:rPr lang="en-US" dirty="0" smtClean="0">
                <a:sym typeface="+mn-ea"/>
              </a:rPr>
              <a:t>ric </a:t>
            </a:r>
            <a:r>
              <a:rPr lang="en-US" dirty="0">
                <a:sym typeface="+mn-ea"/>
              </a:rPr>
              <a:t>acid</a:t>
            </a:r>
          </a:p>
          <a:p>
            <a:r>
              <a:rPr lang="en-US" dirty="0" err="1">
                <a:sym typeface="+mn-ea"/>
              </a:rPr>
              <a:t>C</a:t>
            </a:r>
            <a:r>
              <a:rPr lang="en-US" dirty="0" err="1" smtClean="0">
                <a:sym typeface="+mn-ea"/>
              </a:rPr>
              <a:t>reatinine</a:t>
            </a:r>
            <a:r>
              <a:rPr lang="en-US" dirty="0" smtClean="0">
                <a:sym typeface="+mn-ea"/>
              </a:rPr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Inorgainc solids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5000" lnSpcReduction="20000"/>
          </a:bodyPr>
          <a:lstStyle/>
          <a:p>
            <a:r>
              <a:rPr lang="en-US">
                <a:sym typeface="+mn-ea"/>
              </a:rPr>
              <a:t>Na</a:t>
            </a:r>
            <a:r>
              <a:rPr lang="en-US" baseline="30000">
                <a:sym typeface="+mn-ea"/>
              </a:rPr>
              <a:t>+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K</a:t>
            </a:r>
            <a:r>
              <a:rPr lang="en-US" baseline="30000">
                <a:sym typeface="+mn-ea"/>
              </a:rPr>
              <a:t>+</a:t>
            </a:r>
            <a:endParaRPr lang="en-US"/>
          </a:p>
          <a:p>
            <a:r>
              <a:rPr lang="en-US">
                <a:sym typeface="+mn-ea"/>
              </a:rPr>
              <a:t>Mg</a:t>
            </a:r>
            <a:r>
              <a:rPr lang="en-US" baseline="-25000">
                <a:sym typeface="+mn-ea"/>
              </a:rPr>
              <a:t>2</a:t>
            </a:r>
            <a:r>
              <a:rPr lang="en-US" baseline="30000">
                <a:sym typeface="+mn-ea"/>
              </a:rPr>
              <a:t>+</a:t>
            </a:r>
          </a:p>
          <a:p>
            <a:r>
              <a:rPr lang="en-US">
                <a:sym typeface="+mn-ea"/>
              </a:rPr>
              <a:t>Cl</a:t>
            </a:r>
            <a:r>
              <a:rPr lang="en-US" baseline="30000">
                <a:sym typeface="+mn-ea"/>
              </a:rPr>
              <a:t>-</a:t>
            </a:r>
          </a:p>
          <a:p>
            <a:r>
              <a:rPr lang="en-US">
                <a:sym typeface="+mn-ea"/>
              </a:rPr>
              <a:t>PO</a:t>
            </a:r>
            <a:r>
              <a:rPr lang="en-US" baseline="-25000">
                <a:sym typeface="+mn-ea"/>
              </a:rPr>
              <a:t>4</a:t>
            </a:r>
          </a:p>
          <a:p>
            <a:r>
              <a:rPr lang="en-US">
                <a:sym typeface="+mn-ea"/>
              </a:rPr>
              <a:t>HCO</a:t>
            </a:r>
            <a:r>
              <a:rPr lang="en-US" baseline="-25000">
                <a:sym typeface="+mn-ea"/>
              </a:rPr>
              <a:t>3</a:t>
            </a:r>
            <a:r>
              <a:rPr lang="en-US" baseline="30000">
                <a:sym typeface="+mn-ea"/>
              </a:rPr>
              <a:t>-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SO</a:t>
            </a:r>
            <a:r>
              <a:rPr lang="en-US" baseline="-25000">
                <a:sym typeface="+mn-ea"/>
              </a:rPr>
              <a:t>4</a:t>
            </a:r>
            <a:r>
              <a:rPr lang="en-US" baseline="30000">
                <a:sym typeface="+mn-ea"/>
              </a:rPr>
              <a:t>2-</a:t>
            </a:r>
            <a:endParaRPr lang="en-US"/>
          </a:p>
          <a:p>
            <a:r>
              <a:rPr lang="en-US">
                <a:sym typeface="+mn-ea"/>
              </a:rPr>
              <a:t>SO</a:t>
            </a:r>
            <a:r>
              <a:rPr lang="en-US" baseline="-25000">
                <a:sym typeface="+mn-ea"/>
              </a:rPr>
              <a:t>4</a:t>
            </a:r>
            <a:r>
              <a:rPr lang="en-US" baseline="30000">
                <a:sym typeface="+mn-ea"/>
              </a:rPr>
              <a:t>2-</a:t>
            </a:r>
            <a:endParaRPr lang="en-US" baseline="30000"/>
          </a:p>
          <a:p>
            <a:endParaRPr lang="en-US" baseline="30000"/>
          </a:p>
          <a:p>
            <a:r>
              <a:rPr lang="en-US" sz="4400" b="1" baseline="30000"/>
              <a:t>It contains more amount of Na than K</a:t>
            </a:r>
            <a:endParaRPr lang="en-US" sz="4400" baseline="30000"/>
          </a:p>
          <a:p>
            <a:endParaRPr lang="en-US" sz="440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CSF contains  6 lymphocytes /cumm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CSF secreted by ventricles does not contains any cell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 lymphocytes are added when it flows in the spinal cord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73179"/>
            <a:ext cx="5181600" cy="35271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secretion of fluid by the choroid plexus depends on the active Na+-transport across the cells into the CSF. </a:t>
            </a:r>
          </a:p>
          <a:p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electrical gradient pulls along Cl-, and both ions drag water by osmosis. </a:t>
            </a:r>
          </a:p>
          <a:p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CSF has lower [K+], [glucose], and much lower [protein] than blood plasma, and </a:t>
            </a:r>
            <a:r>
              <a:rPr lang="en-US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higher concentrations of Na+ and Cl-.</a:t>
            </a: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r>
              <a:rPr lang="en-US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production of CSF in the choroid plexuses is an active secretory process, and not directly dependent on the arterial blood pressure. </a:t>
            </a: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690370"/>
            <a:ext cx="5953760" cy="49352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Circulation of CSF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417320"/>
            <a:ext cx="5109411" cy="475996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513715"/>
            <a:ext cx="5514340" cy="5886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1815" y="1402080"/>
            <a:ext cx="5027930" cy="4775200"/>
          </a:xfrm>
          <a:prstGeom prst="rect">
            <a:avLst/>
          </a:prstGeom>
        </p:spPr>
      </p:pic>
      <p:pic>
        <p:nvPicPr>
          <p:cNvPr id="4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637674"/>
            <a:ext cx="5604510" cy="55396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035"/>
            <a:ext cx="5181600" cy="3886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57655" y="1825625"/>
            <a:ext cx="374142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Absorbtion of CSF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Eliminated by being absorbed into the Arachnoid villi </a:t>
            </a:r>
          </a:p>
          <a:p>
            <a:pPr marL="0" indent="0">
              <a:buNone/>
            </a:pPr>
            <a:endParaRPr lang="en-US" kern="0" noProof="0" smtClean="0">
              <a:ln>
                <a:noFill/>
              </a:ln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kern="0" noProof="0" smtClean="0">
              <a:ln>
                <a:noFill/>
              </a:ln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Dural sinus ,spinal veins</a:t>
            </a:r>
          </a:p>
          <a:p>
            <a:pPr marL="0" indent="0">
              <a:buNone/>
            </a:pPr>
            <a:endParaRPr lang="en-US" kern="0" noProof="0" smtClean="0">
              <a:ln>
                <a:noFill/>
              </a:ln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Jugular system </a:t>
            </a:r>
          </a:p>
          <a:p>
            <a:r>
              <a:rPr lang="en-US">
                <a:effectLst/>
                <a:latin typeface="Times New Roman" panose="02020603050405020304" charset="0"/>
                <a:cs typeface="Times New Roman" panose="02020603050405020304" charset="0"/>
              </a:rPr>
              <a:t>small amount-perineural spaces into cervical lymphatics , perivascular spaces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192655" y="2589530"/>
            <a:ext cx="213360" cy="1012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117090" y="3858895"/>
            <a:ext cx="75565" cy="695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66484" y="1395663"/>
            <a:ext cx="2154856" cy="47816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25320"/>
            <a:ext cx="5181600" cy="4151630"/>
          </a:xfrm>
          <a:prstGeom prst="rect">
            <a:avLst/>
          </a:prstGeom>
        </p:spPr>
      </p:pic>
      <p:pic>
        <p:nvPicPr>
          <p:cNvPr id="10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1655" y="1825625"/>
            <a:ext cx="4602480" cy="4790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269240"/>
            <a:ext cx="11215370" cy="91630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clear, colourless, transparent fluid that circulates through the 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ventricles of brain, subarachanoid space and central canal of spinalcord.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9400" y="1185545"/>
            <a:ext cx="11693525" cy="5718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CSF is reabsorbed into the blood of the venous sinuses </a:t>
            </a:r>
            <a:r>
              <a:rPr lang="en-US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via the arachnoidal villi.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absorption here is directly </a:t>
            </a:r>
            <a:r>
              <a:rPr lang="en-US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related to the CSF pressure in the cranial cavity.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perineural spaces </a:t>
            </a: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Lymphatics/cribiform plate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perivascular spaces</a:t>
            </a: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Transependymal flow</a:t>
            </a: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endParaRPr lang="en-US"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11" descr="image004">
            <a:hlinkClick r:id="rId2"/>
          </p:cNvPr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127875" y="2392680"/>
            <a:ext cx="4127500" cy="34226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Mechanism of absorption is by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pressure gradient between hydrostatic pressure in the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subarachanoid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 space fluid  and the pressure  that exists in the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dural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sinus blood.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collodial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substances pass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slowly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and crystalloids rapidly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normally about 500 ml of CSF is formed every day and an equal amount  is absorbed.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R</a:t>
            </a:r>
            <a:r>
              <a:rPr lang="en-US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oute and Absorption of CSF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1263" y="1576137"/>
            <a:ext cx="5538537" cy="460082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b="1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Arachnoid</a:t>
            </a:r>
            <a:r>
              <a:rPr lang="en-US" b="1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villi</a:t>
            </a:r>
            <a:r>
              <a:rPr lang="en-US" b="1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b="1" kern="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-microscopic 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one-way valves (modified </a:t>
            </a:r>
            <a:r>
              <a:rPr lang="en-US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pia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</a:t>
            </a:r>
            <a:r>
              <a:rPr lang="en-US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arachnoid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) that penetrate the </a:t>
            </a:r>
            <a:r>
              <a:rPr lang="en-US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meningeal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dural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layer that lines the 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sinuses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kern="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arachnoid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villi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reside within the sinuses (especially the superior </a:t>
            </a:r>
            <a:r>
              <a:rPr lang="en-US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sagittal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sinus).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Clumps of </a:t>
            </a:r>
            <a:r>
              <a:rPr lang="en-US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arachnoid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villi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kern="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b="1" kern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arachnoid</a:t>
            </a:r>
            <a:r>
              <a:rPr lang="en-US" b="1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granulations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kern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(macroscopic)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508" name="Picture 8" descr="arach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1968500"/>
            <a:ext cx="5181600" cy="40652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Route and Absorption of CSF</a:t>
            </a: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/>
            </a:r>
            <a:b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</a:b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Hydrostatic pressure in subarachnoid space &gt; pressure in dural sinuses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2800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Typical hydrostatic values of CSF are 1</a:t>
            </a:r>
            <a:r>
              <a:rPr lang="en-US" sz="2800" i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50 mm H</a:t>
            </a:r>
            <a:r>
              <a:rPr lang="en-US" sz="2800" i="1" kern="0" baseline="-2500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sz="2800" i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 (11 mm Hg) in subarachnoid space</a:t>
            </a:r>
            <a:r>
              <a:rPr lang="en-US" sz="2800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vs. about </a:t>
            </a:r>
            <a:r>
              <a:rPr lang="en-US" sz="2800" b="1" i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70 mm H</a:t>
            </a:r>
            <a:r>
              <a:rPr lang="en-US" sz="2800" b="1" i="1" kern="0" baseline="-2500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sz="2800" b="1" i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 (5 mm Hg) in dural sinuses.</a:t>
            </a:r>
            <a:endParaRPr kumimoji="0" lang="en-US" sz="28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800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Arach. villi are </a:t>
            </a:r>
            <a:r>
              <a:rPr lang="en-US" sz="2800" i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one-way valves</a:t>
            </a:r>
            <a:r>
              <a:rPr lang="en-US" sz="2800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that open when the </a:t>
            </a:r>
            <a:r>
              <a:rPr lang="en-US" sz="2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hydrostatic pressure of CSF in the subarachnoid space is about 1.5 mm Hg greater than venous hydrostatic pressure in the dural sinuses </a:t>
            </a:r>
            <a:r>
              <a:rPr lang="en-US" sz="2800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(i.e., passive process).</a:t>
            </a:r>
            <a:endParaRPr kumimoji="0" lang="en-US" sz="28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endParaRPr lang="en-US"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coughing and crying increases the pressure by decreasing the absorption 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compression of internal jugular vein also raises the CSF pressure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Functions of CSF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840"/>
            <a:ext cx="10515600" cy="4790440"/>
          </a:xfrm>
        </p:spPr>
        <p:txBody>
          <a:bodyPr/>
          <a:lstStyle/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Protective function:</a:t>
            </a: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brain is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supported within the arachnoid by the blood vessels , nerve roots and the </a:t>
            </a:r>
            <a:r>
              <a:rPr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arcahnoid </a:t>
            </a:r>
            <a:r>
              <a:rPr b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trab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b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culae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air brain 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weight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is</a:t>
            </a:r>
            <a:r>
              <a:rPr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1400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g, but in its water bath of CSF 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brain 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weight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50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g, making it suspended effectively. </a:t>
            </a: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the head receives a blow, the arachnoid slides on the dura and the brain moves, but its motion is gently checked by the CSF cushion and by the 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arachnoid </a:t>
            </a:r>
            <a:r>
              <a:rPr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trab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culae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Removal of CSF during lumbar puncture can cause severe headache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CSF acts as a fluid buffer and protects the brain from shock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severe blow to head---countercoup injury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(Brain strikes against the skull bones at a point opposite to the point where the blow was applied).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Brain floats in CSF, since the sp. gravity of brain and CSF  is more or less same.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-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Acts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like a cushion and prevents the movement of brain against the skull bone and there by prevents damage of brain.</a:t>
            </a:r>
          </a:p>
          <a:p>
            <a:pPr marL="0" indent="0">
              <a:buNone/>
            </a:pPr>
            <a:endParaRPr 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2.Regulates the volume of cranial contents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--if the volume of cranial contents increases in cerebral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haemorrhage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brain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tumors, </a:t>
            </a:r>
          </a:p>
          <a:p>
            <a:pPr marL="0" indent="0">
              <a:buNone/>
            </a:pPr>
            <a:endParaRPr 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--Increase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cranial content volume is prevented by greater  absorption of CSF to give space for the cranial contents.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3.Medium through which many substances -nutritive substances and waste materials are interchanged between the blood and brain tissues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>
              <a:buNone/>
            </a:pPr>
            <a:endParaRPr 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Distribution of peptides, hormones, neuroendocrine factors</a:t>
            </a:r>
            <a:r>
              <a:rPr lang="ar-SA" altLang="x-none" dirty="0">
                <a:latin typeface="Times New Roman" panose="02020603050405020304" charset="0"/>
                <a:ea typeface="Majalla UI"/>
                <a:cs typeface="Times New Roman" panose="02020603050405020304" charset="0"/>
                <a:sym typeface="+mn-ea"/>
              </a:rPr>
              <a:t>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other nutrients and essential substances to cells of the body, </a:t>
            </a: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Wash away waste products. 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4.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Cardiovascular dynamics are also affected by CSF pressure, as the flow of blood must be tightly regulated within the brain to assure consistent brain oxygenation</a:t>
            </a:r>
            <a:r>
              <a:rPr lang="ar-SA" altLang="x-none" dirty="0">
                <a:latin typeface="Times New Roman" panose="02020603050405020304" charset="0"/>
                <a:ea typeface="Majalla UI"/>
                <a:cs typeface="Times New Roman" panose="02020603050405020304" charset="0"/>
                <a:sym typeface="+mn-ea"/>
              </a:rPr>
              <a:t>. </a:t>
            </a:r>
            <a:br>
              <a:rPr lang="ar-SA" altLang="x-none" dirty="0">
                <a:latin typeface="Times New Roman" panose="02020603050405020304" charset="0"/>
                <a:ea typeface="Majalla UI"/>
                <a:cs typeface="Times New Roman" panose="02020603050405020304" charset="0"/>
                <a:sym typeface="+mn-ea"/>
              </a:rPr>
            </a:b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fluid contained in the central canal of spinal cord, subarachnoid space and cerebral ventricles  </a:t>
            </a:r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is a part of extra cellular fluid.</a:t>
            </a:r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</a:br>
            <a:endParaRPr lang="en-US" sz="28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38200" y="1358265"/>
            <a:ext cx="1051560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Collection of CSF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Cisternal puncture --- passing a needle between the occipital bone and atlas so that it enters the cisterna magna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lumbar puncture ----subarachnoid space in the lumbar region between the 3 </a:t>
            </a:r>
            <a:r>
              <a:rPr lang="en-US" baseline="30000">
                <a:latin typeface="Times New Roman" panose="02020603050405020304" charset="0"/>
                <a:cs typeface="Times New Roman" panose="02020603050405020304" charset="0"/>
              </a:rPr>
              <a:t>rd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&amp; 4 </a:t>
            </a:r>
            <a:r>
              <a:rPr lang="en-US" baseline="30000">
                <a:latin typeface="Times New Roman" panose="02020603050405020304" charset="0"/>
                <a:cs typeface="Times New Roman" panose="02020603050405020304" charset="0"/>
              </a:rPr>
              <a:t>th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lumbar spines.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8365" y="2077085"/>
            <a:ext cx="30480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Lumbar puncture 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292860"/>
            <a:ext cx="5695315" cy="4884420"/>
          </a:xfrm>
        </p:spPr>
        <p:txBody>
          <a:bodyPr>
            <a:normAutofit fontScale="97500" lnSpcReduction="10000"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Bodyposture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the reclining  body is bent forward, so as to flex the vertebral column as far as possible.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body is brought near the edge of a table.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highest point of iliac crest is determined by palpation.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line is drawn on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back of the subject by joining the highest points of iliac crest of both sides.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Opposite to midplane this line crosses the fourth lumbar space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" y="1825625"/>
            <a:ext cx="5211445" cy="465645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7500" lnSpcReduction="1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3385" y="1825625"/>
            <a:ext cx="3490595" cy="43516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2600" cy="435165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third lumbar spine is also palpated.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needle is introduced into the subarachanoid space by passing through soft tissue space between the two spines.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 for selecting the site for L.P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825625"/>
            <a:ext cx="5676900" cy="4351655"/>
          </a:xfrm>
        </p:spPr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Spinal cord will not be injured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, as it terminates below the lower border of the first lumbar vertebra.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Cauda equina may be damaged, but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it is regenerated.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subarachanoid space is wider in this site,- the pia matter is reduced very much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Uses of L.P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1.Collecting CSF for diagnostic purposes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Injecting drugs for spinal anaesthhesia, analgesia and chemotherapy.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Measuring the pressure exerted by CSF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Blood-brain barrier (BBB)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Neuro protective structure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that prevents the entry of many substances and pathogens into the brain tissue from blood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Hypothetical barrier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which prevents the diffusion of some substances into the brain tissue into the capillary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Exist in the capillary membrane of all parts of the brain except in some areas of hypothalamus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Blood-brain barrier (BBB)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" y="1825625"/>
            <a:ext cx="5982335" cy="4351655"/>
          </a:xfrm>
        </p:spPr>
        <p:txBody>
          <a:bodyPr>
            <a:normAutofit fontScale="925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b="1" i="1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 specialized system of capillary endothelial cells that protects the brain from harmful substances in the blood stream, </a:t>
            </a:r>
            <a:r>
              <a:rPr lang="en-US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while supplying the brain with the required nutrients for proper function.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Formed by the </a:t>
            </a:r>
            <a:r>
              <a:rPr lang="en-US" b="1" u="sng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nonfenestrated </a:t>
            </a:r>
            <a:r>
              <a:rPr lang="en-US" u="sng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capillaries and to much lesser degree, the </a:t>
            </a:r>
            <a:r>
              <a:rPr lang="en-US" b="1" u="sng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astrocytic foot processes</a:t>
            </a: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—keeps out most macromolecules</a:t>
            </a: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endParaRPr lang="en-US"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370"/>
            <a:ext cx="5665470" cy="50285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765" y="585470"/>
            <a:ext cx="5741035" cy="559181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formed by the </a:t>
            </a:r>
            <a:r>
              <a:rPr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tight junctions between capillary endothelial cells of the brain and between epithelial cells in the choroid plexus.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This effectively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prevents proteins from entering the brain in adults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</a:t>
            </a:r>
            <a:r>
              <a:rPr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slow the penetration of smaller molecules.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Mechanisms of transport: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FontTx/>
              <a:buChar char="-"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Bulk flow.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FontTx/>
              <a:buChar char="-"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Carrier mediated transfer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FontTx/>
              <a:buChar char="-"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Vesicular transport.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383030"/>
            <a:ext cx="5740400" cy="466153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Molecules pass easily:H</a:t>
            </a:r>
            <a:r>
              <a:rPr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O, CO</a:t>
            </a:r>
            <a:r>
              <a:rPr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O</a:t>
            </a:r>
            <a:r>
              <a:rPr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lipid-soluble free forms of steroid hormones.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Molecules not pass: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proteins, polypeptides.</a:t>
            </a:r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Slow penetration: H</a:t>
            </a:r>
            <a:r>
              <a:rPr b="1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HCO</a:t>
            </a:r>
            <a:r>
              <a:rPr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b="1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Glucose : its passive penetration is slow, but is transported across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brain capillaries by GLUT</a:t>
            </a:r>
            <a:r>
              <a:rPr b="1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endParaRPr b="1" baseline="-25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414274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0" name="Picture 7" descr="csfana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3314700"/>
            <a:ext cx="5181600" cy="27813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4275" name="Picture 7" descr="bbb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395" y="1847215"/>
            <a:ext cx="5678805" cy="37871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Content Placeholder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820" y="365125"/>
            <a:ext cx="3757930" cy="3053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Lumbar CSF pressure = 70-180 mm CSF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Absorption of CSF occurs by bulk flow is proportionate to CSF pressure.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At pressure of 112 mm </a:t>
            </a:r>
            <a:r>
              <a:rPr 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(normal average): filtration and absorption are equal.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Below pressure of 68 mm CSF, </a:t>
            </a:r>
            <a:r>
              <a:rPr 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absorption stops.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7175" y="4453255"/>
            <a:ext cx="4876800" cy="245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0" y="490855"/>
            <a:ext cx="4594225" cy="355473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BBB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Maintains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constancy of the environment of the neurons in the CNS.</a:t>
            </a:r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Protection of the brain from endogenous and exogenous toxins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prevents potentially harmful chemical substances - provide healthy environment for the nerve cells of the brain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Prevent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escape of the neurotransmitters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into the general circulation.</a:t>
            </a:r>
          </a:p>
          <a:p>
            <a:pPr eaLnBrk="1" hangingPunct="1"/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Acts as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mechanical barrier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transport mechanisms</a:t>
            </a:r>
          </a:p>
          <a:p>
            <a:pPr eaLnBrk="1" hangingPunct="1"/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Permit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metabolic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and essential materials into the brain tissues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CSF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barrier between blood and the CFS that exists at the choroid plexus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Function - similar to that of BBB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It does not allow the movement of many substances from the blood to CFS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It allows the movement of those substances which are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allotted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by BBB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Development of BBB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" y="1402080"/>
            <a:ext cx="6043930" cy="477520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tight junctions in the endothelial cells of brain capillaries are responsible for BBB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 capillaries of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other organs,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adjacent endothelial cells leave the cleft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called fenestra which allows transcytosis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of several substances through endothelial cells.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 endothelial cells fuse with each other by tight junctions - fenestra absent in brain.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590540" cy="449961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Tight Junction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640" y="1492885"/>
            <a:ext cx="5725160" cy="4684395"/>
          </a:xfrm>
        </p:spPr>
        <p:txBody>
          <a:bodyPr>
            <a:normAutofit fontScale="87500" lnSpcReduction="2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Formed between endothelial cells of the capillaries at childhood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Cytoplasmic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foot processes of astrocytes develop around capillaries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reinforce the barrier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Astrocytes develop the vasculature completely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Pericytes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important cellular constituent of BBB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- Important role in formation and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maintanence of tight junction, structural stability of the barrier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- Pericytes function as macrophages - role in defence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2975"/>
            <a:ext cx="5181600" cy="357568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233363"/>
            <a:ext cx="5157787" cy="823912"/>
          </a:xfrm>
        </p:spPr>
        <p:txBody>
          <a:bodyPr/>
          <a:lstStyle/>
          <a:p>
            <a:r>
              <a:rPr lang="en-US"/>
              <a:t>Substances which can pass through BBB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0105" y="1247775"/>
            <a:ext cx="5157470" cy="5150485"/>
          </a:xfrm>
        </p:spPr>
        <p:txBody>
          <a:bodyPr>
            <a:normAutofit fontScale="87500" lnSpcReduction="10000"/>
          </a:bodyPr>
          <a:lstStyle/>
          <a:p>
            <a:r>
              <a:rPr lang="en-US"/>
              <a:t> Oxygen</a:t>
            </a:r>
          </a:p>
          <a:p>
            <a:r>
              <a:rPr lang="en-US"/>
              <a:t>Carbondioxide</a:t>
            </a:r>
          </a:p>
          <a:p>
            <a:r>
              <a:rPr lang="en-US"/>
              <a:t>Water </a:t>
            </a:r>
          </a:p>
          <a:p>
            <a:r>
              <a:rPr lang="en-US"/>
              <a:t>Glucose</a:t>
            </a:r>
          </a:p>
          <a:p>
            <a:r>
              <a:rPr lang="en-US"/>
              <a:t>Amino acids</a:t>
            </a:r>
          </a:p>
          <a:p>
            <a:r>
              <a:rPr lang="en-US"/>
              <a:t>Electrolyes</a:t>
            </a:r>
          </a:p>
          <a:p>
            <a:r>
              <a:rPr lang="en-US"/>
              <a:t>Sulfonamindes</a:t>
            </a:r>
          </a:p>
          <a:p>
            <a:r>
              <a:rPr lang="en-US"/>
              <a:t>Tetracycline</a:t>
            </a:r>
          </a:p>
          <a:p>
            <a:r>
              <a:rPr lang="en-US"/>
              <a:t>L-dopa</a:t>
            </a:r>
          </a:p>
          <a:p>
            <a:r>
              <a:rPr lang="en-US"/>
              <a:t>Lipid soluble drugs</a:t>
            </a:r>
          </a:p>
          <a:p>
            <a:r>
              <a:rPr lang="en-US"/>
              <a:t>Lipid soluble anesthetic gases - ether and NO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233363"/>
            <a:ext cx="5183188" cy="823912"/>
          </a:xfrm>
        </p:spPr>
        <p:txBody>
          <a:bodyPr/>
          <a:lstStyle/>
          <a:p>
            <a:r>
              <a:rPr lang="en-US"/>
              <a:t>Substances which cannot pass through BBB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057275"/>
            <a:ext cx="5183188" cy="3684588"/>
          </a:xfrm>
        </p:spPr>
        <p:txBody>
          <a:bodyPr>
            <a:normAutofit fontScale="90000" lnSpcReduction="20000"/>
          </a:bodyPr>
          <a:lstStyle/>
          <a:p>
            <a:r>
              <a:rPr lang="en-US"/>
              <a:t>Pennicilin</a:t>
            </a:r>
          </a:p>
          <a:p>
            <a:r>
              <a:rPr lang="en-US"/>
              <a:t>Catecholamine</a:t>
            </a:r>
          </a:p>
          <a:p>
            <a:r>
              <a:rPr lang="en-US"/>
              <a:t>Dopamine</a:t>
            </a:r>
          </a:p>
          <a:p>
            <a:r>
              <a:rPr lang="en-US"/>
              <a:t>Injurious chemical substances </a:t>
            </a:r>
          </a:p>
          <a:p>
            <a:r>
              <a:rPr lang="en-US"/>
              <a:t>Bacteria</a:t>
            </a:r>
          </a:p>
          <a:p>
            <a:r>
              <a:rPr lang="en-US"/>
              <a:t>Bile pigment, barrier is not well developed in infants, bile pigments enter the brain tissues </a:t>
            </a:r>
          </a:p>
          <a:p>
            <a:r>
              <a:rPr lang="en-US"/>
              <a:t>kernicterus - damage to basal ganglia during jaundice in infants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Hydrocephalus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085" y="1825625"/>
            <a:ext cx="5847715" cy="435165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Abnormal accumulation of CFS in the skull, associated with the enlargement of the head is called hydrocephalus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During obstruction of 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any foramen through which CFS escapes the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ventricular cavity dialates -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internal hydrocephalus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(non-communicating)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7365" y="2081530"/>
            <a:ext cx="3810000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5" y="1825625"/>
            <a:ext cx="5664835" cy="435165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Arachnoid villi are blocked -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external or communicating hydrocephalus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Hydrocephalus along with increased intracranial pressure - headache and vomiting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Atrophy of brain, mental weakness and convulsions - in severe condition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1615" y="1983105"/>
            <a:ext cx="4381500" cy="344678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References</a:t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https://www.webmedcentral.com/article_view/3382</a:t>
            </a:r>
            <a:br>
              <a:rPr lang="en-US" sz="1300" dirty="0" smtClean="0"/>
            </a:br>
            <a:r>
              <a:rPr lang="en-US" sz="1300" dirty="0" smtClean="0">
                <a:hlinkClick r:id="rId2"/>
              </a:rPr>
              <a:t>https://in.pinterest.com/pin/257057091210675551/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056671">
            <a:off x="838200" y="1825625"/>
            <a:ext cx="10515600" cy="435133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Formation of CSF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440" y="1388110"/>
            <a:ext cx="5801360" cy="4789170"/>
          </a:xfrm>
        </p:spPr>
        <p:txBody>
          <a:bodyPr>
            <a:normAutofit fontScale="8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defRPr/>
            </a:pPr>
            <a:endParaRPr lang="en-US" noProof="0" dirty="0" smtClean="0">
              <a:ln>
                <a:noFill/>
              </a:ln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defRPr/>
            </a:pPr>
            <a:r>
              <a:rPr lang="en-US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CSF is produced by choroid plexus situated within the ventricles , secreted at ciliated cuboidal epithelial cell surfaces of the  microvilli into the ventricles</a:t>
            </a:r>
            <a:endParaRPr kumimoji="0" lang="en-US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None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CSF is absorbed by: </a:t>
            </a:r>
            <a:r>
              <a:rPr lang="en-US" b="1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Arachnoid</a:t>
            </a:r>
            <a:r>
              <a:rPr lang="en-US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villi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Other sources of CSF production from capillary ultrafiltrate (Virchow-Robin spaces)</a:t>
            </a: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Additionally some produced from metabolic H</a:t>
            </a:r>
            <a:r>
              <a:rPr lang="en-US" kern="0" baseline="-2500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 production</a:t>
            </a: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R="0" lvl="0" algn="l" rtl="0" eaLnBrk="1" latinLnBrk="0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0435" y="3716655"/>
            <a:ext cx="6240780" cy="305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375" y="12700"/>
            <a:ext cx="5323840" cy="35521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Choroid plexuses are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tuft of capillary projections present inside the ventricles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&amp; are covered by pia mater and ependymal covering.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55" y="4152265"/>
            <a:ext cx="3775075" cy="2353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396615"/>
            <a:ext cx="4762500" cy="310959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1203158"/>
            <a:ext cx="5181600" cy="497380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Mechanism of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CSF is formed by the process of secretion-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active transport mechanism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With the expenditure of energy , active transport mechanism is involved in the secretion.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Large amount of CSF is formed in the l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ateral ventricles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31060"/>
            <a:ext cx="5181600" cy="3740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substances affecting the formation of CSF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4835"/>
            <a:ext cx="10515600" cy="4351338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Pilocarpine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,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ether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extracts of pituitary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stimulates the secretion of CSF by stimulating choroid plexus 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Injection of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isotonic saline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also stimulates formation of CSF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Injection of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hypotonic saline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causes greater rise in capillary pressure and intracranial pressure and fail in osmotic pressure.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All these factors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increase formation of CSF.</a:t>
            </a:r>
          </a:p>
          <a:p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Hpertonic saline reduces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the formation of CSF and reduces the CSF pressure.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increased intracranial pressure is reduced by injection of 30 - 35% of Nacl or 50% sucrose.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1925</Words>
  <Application>WPS Presentation</Application>
  <PresentationFormat>Custom</PresentationFormat>
  <Paragraphs>237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Cerebro spinal fluid</vt:lpstr>
      <vt:lpstr>Slide 2</vt:lpstr>
      <vt:lpstr>The fluid contained in the central canal of spinal cord, subarachnoid space and cerebral ventricles  which is a part of extra cellular fluid. </vt:lpstr>
      <vt:lpstr>Slide 4</vt:lpstr>
      <vt:lpstr>Formation of CSF</vt:lpstr>
      <vt:lpstr>Slide 6</vt:lpstr>
      <vt:lpstr>Mechanism of formation</vt:lpstr>
      <vt:lpstr>substances affecting the formation of CSF</vt:lpstr>
      <vt:lpstr>Slide 9</vt:lpstr>
      <vt:lpstr>Properties &amp; Composition of CSF</vt:lpstr>
      <vt:lpstr>Slide 11</vt:lpstr>
      <vt:lpstr>Slide 12</vt:lpstr>
      <vt:lpstr>Slide 13</vt:lpstr>
      <vt:lpstr>Slide 14</vt:lpstr>
      <vt:lpstr>Circulation of CSF</vt:lpstr>
      <vt:lpstr>Slide 16</vt:lpstr>
      <vt:lpstr>Slide 17</vt:lpstr>
      <vt:lpstr>Absorbtion of CSF</vt:lpstr>
      <vt:lpstr>Slide 19</vt:lpstr>
      <vt:lpstr>Slide 20</vt:lpstr>
      <vt:lpstr>Slide 21</vt:lpstr>
      <vt:lpstr>Route and Absorption of CSF</vt:lpstr>
      <vt:lpstr>Route and Absorption of CSF </vt:lpstr>
      <vt:lpstr>Slide 24</vt:lpstr>
      <vt:lpstr>Functions of CSF</vt:lpstr>
      <vt:lpstr>Slide 26</vt:lpstr>
      <vt:lpstr>Slide 27</vt:lpstr>
      <vt:lpstr>Slide 28</vt:lpstr>
      <vt:lpstr>Slide 29</vt:lpstr>
      <vt:lpstr>Collection of CSF</vt:lpstr>
      <vt:lpstr>Lumbar puncture </vt:lpstr>
      <vt:lpstr>Slide 32</vt:lpstr>
      <vt:lpstr>Reason for selecting the site for L.P</vt:lpstr>
      <vt:lpstr>Uses of L.P</vt:lpstr>
      <vt:lpstr>Blood-brain barrier (BBB)</vt:lpstr>
      <vt:lpstr>Blood-brain barrier (BBB)</vt:lpstr>
      <vt:lpstr>Slide 37</vt:lpstr>
      <vt:lpstr>Slide 38</vt:lpstr>
      <vt:lpstr>Slide 39</vt:lpstr>
      <vt:lpstr>Functions of BBB</vt:lpstr>
      <vt:lpstr>Blood CSF Barrier</vt:lpstr>
      <vt:lpstr>Development of BBB</vt:lpstr>
      <vt:lpstr>Tight Junction</vt:lpstr>
      <vt:lpstr>Slide 44</vt:lpstr>
      <vt:lpstr>Hydrocephalus</vt:lpstr>
      <vt:lpstr>Slide 46</vt:lpstr>
      <vt:lpstr>    References   https://www.webmedcentral.com/article_view/3382 https://in.pinterest.com/pin/257057091210675551/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 spinal fluid</dc:title>
  <dc:creator>J.R.Vishnu Shankar</dc:creator>
  <cp:lastModifiedBy>J.R.Vishnu Shankar</cp:lastModifiedBy>
  <cp:revision>28</cp:revision>
  <dcterms:created xsi:type="dcterms:W3CDTF">2020-08-03T12:02:00Z</dcterms:created>
  <dcterms:modified xsi:type="dcterms:W3CDTF">2020-11-12T15:49:31Z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